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5" r:id="rId3"/>
    <p:sldId id="277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DBEED-2AAD-46FB-8DE2-E3638A6FFCDD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EE220B-DCA2-479C-9C42-EDCA42FA92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>
            <a:prstTxWarp prst="textPlain">
              <a:avLst/>
            </a:prstTxWarp>
          </a:bodyPr>
          <a:lstStyle/>
          <a:p>
            <a:pPr marL="182880" indent="0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Физическое воспитание школьников </a:t>
            </a:r>
            <a:r>
              <a:rPr lang="ru-RU" sz="40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в ОЗДОРОВИТЕЛЬНЫХ лагерях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788024" cy="3316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Физкультурно-оздоровительная работа в лагере согласуется с врачом и предусматривает следующие мероприятия: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утренняя </a:t>
            </a:r>
            <a:r>
              <a:rPr lang="ru-RU" dirty="0">
                <a:solidFill>
                  <a:srgbClr val="FFC000"/>
                </a:solidFill>
              </a:rPr>
              <a:t>гимнастика;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закаливание</a:t>
            </a:r>
            <a:r>
              <a:rPr lang="ru-RU" dirty="0">
                <a:solidFill>
                  <a:srgbClr val="FFC000"/>
                </a:solidFill>
              </a:rPr>
              <a:t>: воздушные и солнечные ванны, обтирание, обливание, душ, купание;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занятие </a:t>
            </a:r>
            <a:r>
              <a:rPr lang="ru-RU" dirty="0">
                <a:solidFill>
                  <a:srgbClr val="FFC000"/>
                </a:solidFill>
              </a:rPr>
              <a:t>физкультурой в отрядах и звеньях, кружках, командах, секциях, обучение плаванию;</a:t>
            </a:r>
          </a:p>
          <a:p>
            <a:r>
              <a:rPr lang="ru-RU" dirty="0">
                <a:solidFill>
                  <a:srgbClr val="FFC000"/>
                </a:solidFill>
              </a:rPr>
              <a:t>о</a:t>
            </a:r>
            <a:r>
              <a:rPr lang="ru-RU" dirty="0" smtClean="0">
                <a:solidFill>
                  <a:srgbClr val="FFC000"/>
                </a:solidFill>
              </a:rPr>
              <a:t>бще-лагерные </a:t>
            </a:r>
            <a:r>
              <a:rPr lang="ru-RU" dirty="0">
                <a:solidFill>
                  <a:srgbClr val="FFC000"/>
                </a:solidFill>
              </a:rPr>
              <a:t>и отрядные прогулки, экскурсии и походы с играми на местности;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спортивные </a:t>
            </a:r>
            <a:r>
              <a:rPr lang="ru-RU" dirty="0">
                <a:solidFill>
                  <a:srgbClr val="FFC000"/>
                </a:solidFill>
              </a:rPr>
              <a:t>соревнования и праздники 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>
                <a:solidFill>
                  <a:srgbClr val="FFC000"/>
                </a:solidFill>
              </a:rPr>
              <a:t>занятия на тренажерах.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97166"/>
              </p:ext>
            </p:extLst>
          </p:nvPr>
        </p:nvGraphicFramePr>
        <p:xfrm>
          <a:off x="1115616" y="980728"/>
          <a:ext cx="6984776" cy="5638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372"/>
                <a:gridCol w="2543371"/>
                <a:gridCol w="1822115"/>
                <a:gridCol w="2011918"/>
              </a:tblGrid>
              <a:tr h="22605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0" dirty="0">
                          <a:effectLst/>
                        </a:rPr>
                        <a:t>Элементы режима дня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10" dirty="0">
                          <a:effectLst/>
                        </a:rPr>
                        <a:t>Для детей 6-9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45">
                          <a:effectLst/>
                        </a:rPr>
                        <a:t>Для детей 10-14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68222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Работа отрядов, звеньев, кружков, участие детей в общественно полезном труде и др.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5" dirty="0">
                          <a:effectLst/>
                        </a:rPr>
                        <a:t>9.30-11.10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0" dirty="0">
                          <a:effectLst/>
                        </a:rPr>
                        <a:t>9.30-11.10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85145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5">
                          <a:effectLst/>
                        </a:rPr>
                        <a:t>Оздоровительные гигиенические процедуры (воздушные, солнечные ванны, душ, купание), обучение плаванию.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11.10-12.30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11.10-12.30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23764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>
                          <a:effectLst/>
                        </a:rPr>
                        <a:t>Свободное время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>
                          <a:effectLst/>
                        </a:rPr>
                        <a:t>12.30-13.30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 dirty="0">
                          <a:effectLst/>
                        </a:rPr>
                        <a:t>12.30-13.30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20625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45">
                          <a:effectLst/>
                        </a:rPr>
                        <a:t>Обед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13.30-14.30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13.30-14.30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34375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5">
                          <a:effectLst/>
                        </a:rPr>
                        <a:t>Послеобеденный дневной отдых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14.30-16.00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14.30-16.00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23764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Полдник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16.00-16.30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16.00-16.30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102069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15">
                          <a:effectLst/>
                        </a:rPr>
                        <a:t>занятия в кружках, спортивных секциях, разно­возрастных группах и объединениях, участие в общелагерных мероприятиях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40">
                          <a:effectLst/>
                        </a:rPr>
                        <a:t>16.30-18.30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16.30-18.30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5129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Свободное время, тихие игры, индивидуальное чтение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18.30-19.00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18.30-19.00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23764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Ужин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19.00-20.00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19.00-20.00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5129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5">
                          <a:effectLst/>
                        </a:rPr>
                        <a:t>Вечера, костры, другие отрядные мероприятия, линейка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>
                          <a:effectLst/>
                        </a:rPr>
                        <a:t>20.00-20.30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 dirty="0">
                          <a:effectLst/>
                        </a:rPr>
                        <a:t>20.00-21.30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33127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Вечерний туалет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>
                          <a:effectLst/>
                        </a:rPr>
                        <a:t>20.30-21.00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20" dirty="0">
                          <a:effectLst/>
                        </a:rPr>
                        <a:t>21.45-22.00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  <a:tr h="23764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5" marR="5705" marT="570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>
                          <a:effectLst/>
                        </a:rPr>
                        <a:t>21.00-8.00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spc="-15" dirty="0">
                          <a:effectLst/>
                        </a:rPr>
                        <a:t>22.00-8.00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5" marR="5705" marT="5705" marB="0" anchor="ctr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305800" cy="7200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ПРИМЕНЫЙ РЕЖИМ ДНЯ В ЛАГЕРЕ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6813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03244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Примерный перечень физкультурно-оздоровительных мероприятий и спортивных соревнований для первой смены оздоровительного лагеря </a:t>
            </a:r>
            <a:br>
              <a:rPr lang="ru-RU" sz="36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(например, с 1 по 21 июня).</a:t>
            </a:r>
            <a:r>
              <a:rPr lang="ru-RU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3904"/>
            <a:ext cx="5256584" cy="300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33746"/>
              </p:ext>
            </p:extLst>
          </p:nvPr>
        </p:nvGraphicFramePr>
        <p:xfrm>
          <a:off x="755576" y="692696"/>
          <a:ext cx="7704856" cy="5544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/>
                <a:gridCol w="1584177"/>
                <a:gridCol w="4752528"/>
              </a:tblGrid>
              <a:tr h="567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Дата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Название мероприятия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Примерная программа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115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ежедневно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Утренняя гимнастика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Комплексы общеразвивающих упражнений без предметов, с мячами, обручами, скакалками, флажками и т.д.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264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Спортивный праздник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Конкурс на лучшее исполнение комплекса утренней гимнастики под музыкальное сопровождение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51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«День здоровья»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Конкурс «Снайперы»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Броски баскетбольного мяча по кольцу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988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Викторина «Олимпийские игры»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Конкурс знатоков истории Олимпийских игр и развития олимпийских видов спорта в Беларуси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421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Подвижные игры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Игры и эстафеты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</a:tr>
              <a:tr h="96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«Вас вызывает </a:t>
                      </a:r>
                      <a:r>
                        <a:rPr lang="ru-RU" sz="1400" u="none" strike="noStrike" dirty="0" err="1">
                          <a:effectLst/>
                        </a:rPr>
                        <a:t>Спортландия</a:t>
                      </a:r>
                      <a:r>
                        <a:rPr lang="ru-RU" sz="1400" u="none" strike="noStrike" dirty="0">
                          <a:effectLst/>
                        </a:rPr>
                        <a:t>!»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02" marR="5402" marT="54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18200"/>
              </p:ext>
            </p:extLst>
          </p:nvPr>
        </p:nvGraphicFramePr>
        <p:xfrm>
          <a:off x="827584" y="692696"/>
          <a:ext cx="7344816" cy="5001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2328956"/>
                <a:gridCol w="3791724"/>
              </a:tblGrid>
              <a:tr h="606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Спортивный праздник  «День бегуна»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Соревнования в беге на 30 и 60 метров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664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Викторина «Спортивные рекорды»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Конкурс знатоков видов спорта и спортивных рекордов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837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День футболиста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Конкурсы знатоков «История футбола», «Правила игры в футбол».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111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Игры «Снайпер» (на точность попадания в ворота), «Силачи» (чей мяч дальше пролетит по воздуху после удара ногой).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600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Физкультурный праздник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Викторина «Здоровый образ жизни».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375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«День здоровья»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Подвижные и народные игры.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  <a:tr h="80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Конкурс «Снайперы»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Игра «</a:t>
                      </a:r>
                      <a:r>
                        <a:rPr lang="ru-RU" sz="1400" u="none" strike="noStrike" dirty="0" err="1">
                          <a:effectLst/>
                        </a:rPr>
                        <a:t>Дартс</a:t>
                      </a:r>
                      <a:r>
                        <a:rPr lang="ru-RU" sz="1400" u="none" strike="noStrike" dirty="0"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76" marR="5776" marT="57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7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49861"/>
              </p:ext>
            </p:extLst>
          </p:nvPr>
        </p:nvGraphicFramePr>
        <p:xfrm>
          <a:off x="899592" y="764704"/>
          <a:ext cx="7488832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89"/>
                <a:gridCol w="1631315"/>
                <a:gridCol w="4752528"/>
              </a:tblGrid>
              <a:tr h="718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«Веселые старты»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Подвижные и народные игры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</a:tr>
              <a:tr h="960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Спортивный праздник «День метателя»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Соревнования в метаниях теннисного мяча на дальность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</a:tr>
              <a:tr h="499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Подвижные игры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Игры и эстафеты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</a:tr>
              <a:tr h="69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«Вас вызывает Спортландия!»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День теннисиста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Игры в настольный теннис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</a:tr>
              <a:tr h="162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Конкурс «Силачи-ловкачи»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Соревнования в перетягивание каната и челночном беге 4х9 метров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0" marR="7810" marT="78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8145"/>
              </p:ext>
            </p:extLst>
          </p:nvPr>
        </p:nvGraphicFramePr>
        <p:xfrm>
          <a:off x="899592" y="404664"/>
          <a:ext cx="7416824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368152"/>
                <a:gridCol w="4752528"/>
              </a:tblGrid>
              <a:tr h="122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Спортивный праздник «Олимпийские надежды»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Соревнования в подтягиваниях на перекладине (мальчики) и наклонах туловища за 1 минуту (девочки)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  <a:tr h="557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Подготовка ко дню туриста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Изучение истории и географии родного края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  <a:tr h="78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День прыгуна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Соревнования в прыжках с разбега и с места (толчком двух ног)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  <a:tr h="733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Спортивный праздник «День туриста»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Пешие прогулки и походы с изучением исторических мест своего региона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  <a:tr h="833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Физкультурный праздник «Здоровый я – здоровая страна!»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Конкурсы, викторины, эстафеты, подвижные игры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  <a:tr h="1101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 июня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«Будь здоров!»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Награждение лучших физкультурников и спортсменов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0" marR="5870" marT="58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27223"/>
            <a:ext cx="4465366" cy="334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608512"/>
          </a:xfrm>
        </p:spPr>
        <p:txBody>
          <a:bodyPr>
            <a:normAutofit fontScale="90000"/>
          </a:bodyPr>
          <a:lstStyle/>
          <a:p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Ученики начальных классов могут принимать участие в прогулках в лес, на луг, в парк, во время которых проводятся увлекательные подвижные игры, эстафеты. 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Каждый класс, пройдя свой маршрут, принимает участие в соревнованиях по проверке туристских навыков.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0"/>
            <a:ext cx="3168352" cy="2372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8375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Программа соревнований учащихся V-IX классов может состоять из следующих   заданий (по выбору):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035152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укладка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рюкзака;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установка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палатки;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заготовка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топлива и разжигание костра;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хранение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снаряжения, одежды;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охрана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природы, умение правильно хранить продукты и др.;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конкурсы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на лучшую туристскую песню, газету, зарисовку, определение погоды;</a:t>
            </a:r>
          </a:p>
          <a:p>
            <a:r>
              <a:rPr lang="ru-RU" sz="3000" b="1" dirty="0" smtClean="0">
                <a:ln/>
                <a:solidFill>
                  <a:schemeClr val="accent3"/>
                </a:solidFill>
              </a:rPr>
              <a:t>элементы </a:t>
            </a:r>
            <a:r>
              <a:rPr lang="ru-RU" sz="3000" b="1" dirty="0">
                <a:ln/>
                <a:solidFill>
                  <a:schemeClr val="accent3"/>
                </a:solidFill>
              </a:rPr>
              <a:t>спортивного ориентирования движение по азимуту.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248472"/>
          </a:xfrm>
        </p:spPr>
        <p:txBody>
          <a:bodyPr>
            <a:noAutofit/>
          </a:bodyPr>
          <a:lstStyle/>
          <a:p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Итоги соревнований по туристским навыкам подводятся руководителем похода на общем собрании, а материалы похода оформляются и вывешиваются на спортивном стенде.</a:t>
            </a:r>
          </a:p>
        </p:txBody>
      </p:sp>
    </p:spTree>
    <p:extLst>
      <p:ext uri="{BB962C8B-B14F-4D97-AF65-F5344CB8AC3E}">
        <p14:creationId xmlns:p14="http://schemas.microsoft.com/office/powerpoint/2010/main" val="17482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sz="4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Лагерь</a:t>
            </a:r>
            <a:r>
              <a:rPr lang="ru-RU" sz="4900" dirty="0"/>
              <a:t> </a:t>
            </a:r>
            <a:r>
              <a:rPr lang="ru-RU" sz="3600" dirty="0"/>
              <a:t>— контролируемая программа для </a:t>
            </a:r>
            <a:r>
              <a:rPr lang="ru-RU" sz="3600"/>
              <a:t>детей </a:t>
            </a:r>
            <a:r>
              <a:rPr lang="ru-RU" sz="3600" smtClean="0"/>
              <a:t>и </a:t>
            </a:r>
            <a:r>
              <a:rPr lang="ru-RU" sz="3600" dirty="0"/>
              <a:t>подростков, проводимых в течение каникул в некоторых странах.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7960431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Создание </a:t>
            </a:r>
            <a:r>
              <a:rPr lang="ru-RU" dirty="0">
                <a:solidFill>
                  <a:srgbClr val="C00000"/>
                </a:solidFill>
              </a:rPr>
              <a:t>условий для оздоровления </a:t>
            </a:r>
            <a:r>
              <a:rPr lang="ru-RU" dirty="0" smtClean="0">
                <a:solidFill>
                  <a:srgbClr val="C00000"/>
                </a:solidFill>
              </a:rPr>
              <a:t>детей;</a:t>
            </a:r>
          </a:p>
          <a:p>
            <a:r>
              <a:rPr lang="ru-RU" dirty="0">
                <a:solidFill>
                  <a:srgbClr val="C00000"/>
                </a:solidFill>
              </a:rPr>
              <a:t>ф</a:t>
            </a:r>
            <a:r>
              <a:rPr lang="ru-RU" dirty="0" smtClean="0">
                <a:solidFill>
                  <a:srgbClr val="C00000"/>
                </a:solidFill>
              </a:rPr>
              <a:t>ормирования </a:t>
            </a:r>
            <a:r>
              <a:rPr lang="ru-RU" dirty="0">
                <a:solidFill>
                  <a:srgbClr val="C00000"/>
                </a:solidFill>
              </a:rPr>
              <a:t>у них навыков здорового физически активного образа </a:t>
            </a:r>
            <a:r>
              <a:rPr lang="ru-RU" dirty="0" smtClean="0">
                <a:solidFill>
                  <a:srgbClr val="C00000"/>
                </a:solidFill>
              </a:rPr>
              <a:t>жизни;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осознанного </a:t>
            </a:r>
            <a:r>
              <a:rPr lang="ru-RU" dirty="0">
                <a:solidFill>
                  <a:srgbClr val="C00000"/>
                </a:solidFill>
              </a:rPr>
              <a:t>отношения к своему </a:t>
            </a:r>
            <a:r>
              <a:rPr lang="ru-RU" dirty="0" smtClean="0">
                <a:solidFill>
                  <a:srgbClr val="C00000"/>
                </a:solidFill>
              </a:rPr>
              <a:t>здоровью;</a:t>
            </a:r>
          </a:p>
          <a:p>
            <a:r>
              <a:rPr lang="ru-RU" dirty="0">
                <a:solidFill>
                  <a:srgbClr val="C00000"/>
                </a:solidFill>
              </a:rPr>
              <a:t>активного приобщения к регулярным занятиям различными видами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78477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16307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Детские оздоровительные лагеря </a:t>
            </a:r>
            <a:r>
              <a:rPr lang="ru-RU" sz="3600" dirty="0" err="1" smtClean="0"/>
              <a:t>pасполагаются</a:t>
            </a:r>
            <a:r>
              <a:rPr lang="ru-RU" sz="3600" dirty="0" smtClean="0"/>
              <a:t> </a:t>
            </a:r>
            <a:r>
              <a:rPr lang="ru-RU" sz="3600" dirty="0"/>
              <a:t>за городом как на базе стационарных построек, так и на условии походного туристского </a:t>
            </a:r>
            <a:r>
              <a:rPr lang="ru-RU" sz="3600" dirty="0" smtClean="0"/>
              <a:t>лагеря.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03161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76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97" y="4536375"/>
            <a:ext cx="3503803" cy="232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времени деятельности детские лагеря бывают: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круглогодичные</a:t>
            </a:r>
            <a:r>
              <a:rPr lang="ru-RU" b="1" dirty="0" smtClean="0"/>
              <a:t> </a:t>
            </a:r>
            <a:r>
              <a:rPr lang="ru-RU" dirty="0"/>
              <a:t>— работают в течение круглого </a:t>
            </a:r>
            <a:r>
              <a:rPr lang="ru-RU" dirty="0" smtClean="0"/>
              <a:t>года;</a:t>
            </a:r>
            <a:endParaRPr lang="ru-RU" dirty="0"/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сезонные</a:t>
            </a:r>
            <a:r>
              <a:rPr lang="ru-RU" dirty="0" smtClean="0"/>
              <a:t> </a:t>
            </a:r>
            <a:r>
              <a:rPr lang="ru-RU" dirty="0"/>
              <a:t>— работают во время летних (летний лагерь), осенних, зимних (например, горнолыжные лагеря) и/или весенних школьных </a:t>
            </a:r>
            <a:r>
              <a:rPr lang="ru-RU" dirty="0" smtClean="0"/>
              <a:t>каникул;</a:t>
            </a:r>
            <a:endParaRPr lang="ru-RU" dirty="0"/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лагерь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выходного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5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месту проведения детские лагеря бывают: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стационарные </a:t>
            </a:r>
            <a:r>
              <a:rPr lang="ru-RU" dirty="0">
                <a:solidFill>
                  <a:srgbClr val="FFFF00"/>
                </a:solidFill>
              </a:rPr>
              <a:t>— расположенные на одном и том же месте, в капитальных строениях-корпусах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палаточные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— могут располагаться в любом месте, где можно разбить несколько больших палаток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выездные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— лагеря, которые каждый раз арендуют помещения для проведения смены — одно и то же, или разные помещения (базу других лагерей, гостиницы, отдели или базы отдыха) в разных местах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типу организации детские лагеря бывают: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круглосуточные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дневные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размещением в семье местных жителей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6">
            <a:off x="2915815" y="3358585"/>
            <a:ext cx="5708649" cy="3296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635896" cy="2668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содержанию программы пребывания детские лагеря бывают: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спортивные</a:t>
            </a:r>
            <a:endParaRPr lang="ru-RU" sz="29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языковые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(лингвистические)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общеоздоровительные</a:t>
            </a:r>
            <a:endParaRPr lang="ru-RU" sz="29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лечебно-коррекционные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, санаторные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культурно-познавательные</a:t>
            </a:r>
            <a:endParaRPr lang="ru-RU" sz="29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психологическими </a:t>
            </a:r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тренингами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например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, с тренингом лидерских качеств для подростков.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лагеря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с учебной программой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экологические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лагеря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лагеря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для девочек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, школа хороших манер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трудовые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лагеря</a:t>
            </a:r>
          </a:p>
          <a:p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художественные </a:t>
            </a: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лагеря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: театральные, кинематографические, музыкальные, цирковые, акробатические, танцевальные, с обучением изобразительному искусству и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прочие.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6164"/>
            <a:ext cx="4176464" cy="275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Физическое воспитание и оздоровительные мероприятия в детском оздоровительном лагере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Мероприятия по физическому воспитанию должны соответствовать возрасту детей, состоянию их здоровья, уровню физического развития и физической подготовленности.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1228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9F262-F094-4CF2-9FF9-A3678F2EF8FD}"/>
</file>

<file path=customXml/itemProps2.xml><?xml version="1.0" encoding="utf-8"?>
<ds:datastoreItem xmlns:ds="http://schemas.openxmlformats.org/officeDocument/2006/customXml" ds:itemID="{35E97BE2-8592-4D46-B3CB-C54E3E4900F0}"/>
</file>

<file path=customXml/itemProps3.xml><?xml version="1.0" encoding="utf-8"?>
<ds:datastoreItem xmlns:ds="http://schemas.openxmlformats.org/officeDocument/2006/customXml" ds:itemID="{B20082BD-C1EC-4427-8244-FE3D2EC852F6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954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Физическое воспитание школьников в ОЗДОРОВИТЕЛЬНЫХ лагерях</vt:lpstr>
      <vt:lpstr>Лагерь — контролируемая программа для детей и подростков, проводимых в течение каникул в некоторых странах.</vt:lpstr>
      <vt:lpstr>Задачи:</vt:lpstr>
      <vt:lpstr>Детские оздоровительные лагеря pасполагаются за городом как на базе стационарных построек, так и на условии походного туристского лагеря.</vt:lpstr>
      <vt:lpstr>По времени деятельности детские лагеря бывают:</vt:lpstr>
      <vt:lpstr>По месту проведения детские лагеря бывают:</vt:lpstr>
      <vt:lpstr>По типу организации детские лагеря бывают:</vt:lpstr>
      <vt:lpstr>По содержанию программы пребывания детские лагеря бывают:</vt:lpstr>
      <vt:lpstr>Физическое воспитание и оздоровительные мероприятия в детском оздоровительном лагере</vt:lpstr>
      <vt:lpstr>Физкультурно-оздоровительная работа в лагере согласуется с врачом и предусматривает следующие мероприятия:</vt:lpstr>
      <vt:lpstr>ПРИМЕНЫЙ РЕЖИМ ДНЯ В ЛАГЕРЕ</vt:lpstr>
      <vt:lpstr>Примерный перечень физкультурно-оздоровительных мероприятий и спортивных соревнований для первой смены оздоровительного лагеря  (например, с 1 по 21 июня). 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Ученики начальных классов могут принимать участие в прогулках в лес, на луг, в парк, во время которых проводятся увлекательные подвижные игры, эстафеты.  Каждый класс, пройдя свой маршрут, принимает участие в соревнованиях по проверке туристских навыков. </vt:lpstr>
      <vt:lpstr>Программа соревнований учащихся V-IX классов может состоять из следующих   заданий (по выбору):</vt:lpstr>
      <vt:lpstr>Итоги соревнований по туристским навыкам подводятся руководителем похода на общем собрании, а материалы похода оформляются и вывешиваются на спортивном стенде.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школьников в летних и зимних лагерях</dc:title>
  <dc:creator>ЮЛЬКА</dc:creator>
  <cp:lastModifiedBy>ЮЛЬКА</cp:lastModifiedBy>
  <cp:revision>17</cp:revision>
  <dcterms:created xsi:type="dcterms:W3CDTF">2012-11-27T18:22:56Z</dcterms:created>
  <dcterms:modified xsi:type="dcterms:W3CDTF">2012-11-28T06:21:42Z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